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rata"/>
      <p:regular r:id="rId16"/>
    </p:embeddedFont>
    <p:embeddedFont>
      <p:font typeface="Raleway"/>
      <p:regular r:id="rId17"/>
    </p:embeddedFont>
    <p:embeddedFont>
      <p:font typeface="Raleway"/>
      <p:regular r:id="rId18"/>
    </p:embeddedFont>
    <p:embeddedFont>
      <p:font typeface="Raleway"/>
      <p:regular r:id="rId19"/>
    </p:embeddedFont>
    <p:embeddedFont>
      <p:font typeface="Raleway"/>
      <p:regular r:id="rId20"/>
    </p:embeddedFont>
    <p:embeddedFont>
      <p:font typeface="Raleway"/>
      <p:regular r:id="rId21"/>
    </p:embeddedFont>
    <p:embeddedFont>
      <p:font typeface="Raleway"/>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2-1.png>
</file>

<file path=ppt/media/image-3-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7-5.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44084"/>
            <a:ext cx="7556421" cy="2934653"/>
          </a:xfrm>
          <a:prstGeom prst="rect">
            <a:avLst/>
          </a:prstGeom>
          <a:noFill/>
          <a:ln/>
        </p:spPr>
        <p:txBody>
          <a:bodyPr wrap="square" lIns="0" tIns="0" rIns="0" bIns="0" rtlCol="0" anchor="t"/>
          <a:lstStyle/>
          <a:p>
            <a:pPr indent="0" marL="0">
              <a:lnSpc>
                <a:spcPts val="7700"/>
              </a:lnSpc>
              <a:buNone/>
            </a:pPr>
            <a:r>
              <a:rPr lang="en-US" sz="6150" dirty="0">
                <a:solidFill>
                  <a:srgbClr val="F2E782"/>
                </a:solidFill>
                <a:latin typeface="Prata" pitchFamily="34" charset="0"/>
                <a:ea typeface="Prata" pitchFamily="34" charset="-122"/>
                <a:cs typeface="Prata" pitchFamily="34" charset="-120"/>
              </a:rPr>
              <a:t>Introduction to Computer Organization</a:t>
            </a:r>
            <a:endParaRPr lang="en-US" sz="6150" dirty="0"/>
          </a:p>
        </p:txBody>
      </p:sp>
      <p:sp>
        <p:nvSpPr>
          <p:cNvPr id="4" name="Text 1"/>
          <p:cNvSpPr/>
          <p:nvPr/>
        </p:nvSpPr>
        <p:spPr>
          <a:xfrm>
            <a:off x="793790" y="4518898"/>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Computer organization is the study of how the components of a computer system are interconnected and how they work together. This field delves into the architecture, structure, and functionality of the fundamental parts of a computer, laying the groundwork for understanding how programs execute and data is processed.</a:t>
            </a:r>
            <a:endParaRPr lang="en-US" sz="1750" dirty="0"/>
          </a:p>
        </p:txBody>
      </p:sp>
      <p:sp>
        <p:nvSpPr>
          <p:cNvPr id="5" name="Shape 2"/>
          <p:cNvSpPr/>
          <p:nvPr/>
        </p:nvSpPr>
        <p:spPr>
          <a:xfrm>
            <a:off x="793790" y="6605468"/>
            <a:ext cx="362903" cy="362903"/>
          </a:xfrm>
          <a:prstGeom prst="roundRect">
            <a:avLst>
              <a:gd name="adj" fmla="val 25194296"/>
            </a:avLst>
          </a:prstGeom>
          <a:solidFill>
            <a:srgbClr val="5B29F9"/>
          </a:solidFill>
          <a:ln w="7620">
            <a:solidFill>
              <a:srgbClr val="FFFFFF"/>
            </a:solidFill>
            <a:prstDash val="solid"/>
          </a:ln>
        </p:spPr>
      </p:sp>
      <p:sp>
        <p:nvSpPr>
          <p:cNvPr id="6" name="Text 3"/>
          <p:cNvSpPr/>
          <p:nvPr/>
        </p:nvSpPr>
        <p:spPr>
          <a:xfrm>
            <a:off x="913209" y="6738104"/>
            <a:ext cx="124063"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Raleway" pitchFamily="34" charset="0"/>
                <a:ea typeface="Raleway" pitchFamily="34" charset="-122"/>
                <a:cs typeface="Raleway" pitchFamily="34" charset="-120"/>
              </a:rPr>
              <a:t>SV</a:t>
            </a:r>
            <a:endParaRPr lang="en-US" sz="750" dirty="0"/>
          </a:p>
        </p:txBody>
      </p:sp>
      <p:sp>
        <p:nvSpPr>
          <p:cNvPr id="7" name="Text 4"/>
          <p:cNvSpPr/>
          <p:nvPr/>
        </p:nvSpPr>
        <p:spPr>
          <a:xfrm>
            <a:off x="1270040" y="6588562"/>
            <a:ext cx="2659499" cy="396835"/>
          </a:xfrm>
          <a:prstGeom prst="rect">
            <a:avLst/>
          </a:prstGeom>
          <a:noFill/>
          <a:ln/>
        </p:spPr>
        <p:txBody>
          <a:bodyPr wrap="none" lIns="0" tIns="0" rIns="0" bIns="0" rtlCol="0" anchor="t"/>
          <a:lstStyle/>
          <a:p>
            <a:pPr algn="l" indent="0" marL="0">
              <a:lnSpc>
                <a:spcPts val="3100"/>
              </a:lnSpc>
              <a:buNone/>
            </a:pPr>
            <a:r>
              <a:rPr lang="en-US" sz="2200" b="1" dirty="0">
                <a:solidFill>
                  <a:srgbClr val="CFCBBF"/>
                </a:solidFill>
                <a:latin typeface="Raleway" pitchFamily="34" charset="0"/>
                <a:ea typeface="Raleway" pitchFamily="34" charset="-122"/>
                <a:cs typeface="Raleway" pitchFamily="34" charset="-120"/>
              </a:rPr>
              <a:t>by Sowmiya Vijayan</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2535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Fundamental Concepts: Operators and Operands</a:t>
            </a:r>
            <a:endParaRPr lang="en-US" sz="4450" dirty="0"/>
          </a:p>
        </p:txBody>
      </p:sp>
      <p:sp>
        <p:nvSpPr>
          <p:cNvPr id="4" name="Shape 1"/>
          <p:cNvSpPr/>
          <p:nvPr/>
        </p:nvSpPr>
        <p:spPr>
          <a:xfrm>
            <a:off x="793790" y="2938224"/>
            <a:ext cx="510302" cy="510302"/>
          </a:xfrm>
          <a:prstGeom prst="roundRect">
            <a:avLst>
              <a:gd name="adj" fmla="val 6667"/>
            </a:avLst>
          </a:prstGeom>
          <a:solidFill>
            <a:srgbClr val="3A3B3C"/>
          </a:solidFill>
          <a:ln/>
        </p:spPr>
      </p:sp>
      <p:sp>
        <p:nvSpPr>
          <p:cNvPr id="5" name="Text 2"/>
          <p:cNvSpPr/>
          <p:nvPr/>
        </p:nvSpPr>
        <p:spPr>
          <a:xfrm>
            <a:off x="990243" y="3023235"/>
            <a:ext cx="117396" cy="340281"/>
          </a:xfrm>
          <a:prstGeom prst="rect">
            <a:avLst/>
          </a:prstGeom>
          <a:noFill/>
          <a:ln/>
        </p:spPr>
        <p:txBody>
          <a:bodyPr wrap="none" lIns="0" tIns="0" rIns="0" bIns="0" rtlCol="0" anchor="t"/>
          <a:lstStyle/>
          <a:p>
            <a:pPr algn="ctr" indent="0" marL="0">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1530906" y="293822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CBBF"/>
                </a:solidFill>
                <a:latin typeface="Prata" pitchFamily="34" charset="0"/>
                <a:ea typeface="Prata" pitchFamily="34" charset="-122"/>
                <a:cs typeface="Prata" pitchFamily="34" charset="-120"/>
              </a:rPr>
              <a:t>Operators</a:t>
            </a:r>
            <a:endParaRPr lang="en-US" sz="2200" dirty="0"/>
          </a:p>
        </p:txBody>
      </p:sp>
      <p:sp>
        <p:nvSpPr>
          <p:cNvPr id="7" name="Text 4"/>
          <p:cNvSpPr/>
          <p:nvPr/>
        </p:nvSpPr>
        <p:spPr>
          <a:xfrm>
            <a:off x="1530906" y="3428643"/>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Operators are special symbols that perform specific operations on data.</a:t>
            </a:r>
            <a:endParaRPr lang="en-US" sz="1750" dirty="0"/>
          </a:p>
        </p:txBody>
      </p:sp>
      <p:sp>
        <p:nvSpPr>
          <p:cNvPr id="8" name="Shape 5"/>
          <p:cNvSpPr/>
          <p:nvPr/>
        </p:nvSpPr>
        <p:spPr>
          <a:xfrm>
            <a:off x="4685467" y="2938224"/>
            <a:ext cx="510302" cy="510302"/>
          </a:xfrm>
          <a:prstGeom prst="roundRect">
            <a:avLst>
              <a:gd name="adj" fmla="val 6667"/>
            </a:avLst>
          </a:prstGeom>
          <a:solidFill>
            <a:srgbClr val="3A3B3C"/>
          </a:solidFill>
          <a:ln/>
        </p:spPr>
      </p:sp>
      <p:sp>
        <p:nvSpPr>
          <p:cNvPr id="9" name="Text 6"/>
          <p:cNvSpPr/>
          <p:nvPr/>
        </p:nvSpPr>
        <p:spPr>
          <a:xfrm>
            <a:off x="4836319" y="3023235"/>
            <a:ext cx="208598" cy="340281"/>
          </a:xfrm>
          <a:prstGeom prst="rect">
            <a:avLst/>
          </a:prstGeom>
          <a:noFill/>
          <a:ln/>
        </p:spPr>
        <p:txBody>
          <a:bodyPr wrap="none" lIns="0" tIns="0" rIns="0" bIns="0" rtlCol="0" anchor="t"/>
          <a:lstStyle/>
          <a:p>
            <a:pPr algn="ctr" indent="0" marL="0">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5422583" y="293822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CBBF"/>
                </a:solidFill>
                <a:latin typeface="Prata" pitchFamily="34" charset="0"/>
                <a:ea typeface="Prata" pitchFamily="34" charset="-122"/>
                <a:cs typeface="Prata" pitchFamily="34" charset="-120"/>
              </a:rPr>
              <a:t>Operands</a:t>
            </a:r>
            <a:endParaRPr lang="en-US" sz="2200" dirty="0"/>
          </a:p>
        </p:txBody>
      </p:sp>
      <p:sp>
        <p:nvSpPr>
          <p:cNvPr id="11" name="Text 8"/>
          <p:cNvSpPr/>
          <p:nvPr/>
        </p:nvSpPr>
        <p:spPr>
          <a:xfrm>
            <a:off x="5422583" y="3428643"/>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Operands are the values or variables that operators act upon.</a:t>
            </a:r>
            <a:endParaRPr lang="en-US" sz="1750" dirty="0"/>
          </a:p>
        </p:txBody>
      </p:sp>
      <p:sp>
        <p:nvSpPr>
          <p:cNvPr id="12" name="Shape 9"/>
          <p:cNvSpPr/>
          <p:nvPr/>
        </p:nvSpPr>
        <p:spPr>
          <a:xfrm>
            <a:off x="793790" y="4999315"/>
            <a:ext cx="510302" cy="510302"/>
          </a:xfrm>
          <a:prstGeom prst="roundRect">
            <a:avLst>
              <a:gd name="adj" fmla="val 6667"/>
            </a:avLst>
          </a:prstGeom>
          <a:solidFill>
            <a:srgbClr val="3A3B3C"/>
          </a:solidFill>
          <a:ln/>
        </p:spPr>
      </p:sp>
      <p:sp>
        <p:nvSpPr>
          <p:cNvPr id="13" name="Text 10"/>
          <p:cNvSpPr/>
          <p:nvPr/>
        </p:nvSpPr>
        <p:spPr>
          <a:xfrm>
            <a:off x="943451" y="5084326"/>
            <a:ext cx="210979" cy="340281"/>
          </a:xfrm>
          <a:prstGeom prst="rect">
            <a:avLst/>
          </a:prstGeom>
          <a:noFill/>
          <a:ln/>
        </p:spPr>
        <p:txBody>
          <a:bodyPr wrap="none" lIns="0" tIns="0" rIns="0" bIns="0" rtlCol="0" anchor="t"/>
          <a:lstStyle/>
          <a:p>
            <a:pPr algn="ctr" indent="0" marL="0">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4" name="Text 11"/>
          <p:cNvSpPr/>
          <p:nvPr/>
        </p:nvSpPr>
        <p:spPr>
          <a:xfrm>
            <a:off x="1530906" y="49993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CBBF"/>
                </a:solidFill>
                <a:latin typeface="Prata" pitchFamily="34" charset="0"/>
                <a:ea typeface="Prata" pitchFamily="34" charset="-122"/>
                <a:cs typeface="Prata" pitchFamily="34" charset="-120"/>
              </a:rPr>
              <a:t>Expressions</a:t>
            </a:r>
            <a:endParaRPr lang="en-US" sz="2200" dirty="0"/>
          </a:p>
        </p:txBody>
      </p:sp>
      <p:sp>
        <p:nvSpPr>
          <p:cNvPr id="15" name="Text 12"/>
          <p:cNvSpPr/>
          <p:nvPr/>
        </p:nvSpPr>
        <p:spPr>
          <a:xfrm>
            <a:off x="1530906" y="5489734"/>
            <a:ext cx="2927747" cy="1814513"/>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Operators and operands combined form expressions, which represent calculations or logical statements.</a:t>
            </a:r>
            <a:endParaRPr lang="en-US" sz="1750" dirty="0"/>
          </a:p>
        </p:txBody>
      </p:sp>
      <p:sp>
        <p:nvSpPr>
          <p:cNvPr id="16" name="Shape 13"/>
          <p:cNvSpPr/>
          <p:nvPr/>
        </p:nvSpPr>
        <p:spPr>
          <a:xfrm>
            <a:off x="4685467" y="4999315"/>
            <a:ext cx="510302" cy="510302"/>
          </a:xfrm>
          <a:prstGeom prst="roundRect">
            <a:avLst>
              <a:gd name="adj" fmla="val 6667"/>
            </a:avLst>
          </a:prstGeom>
          <a:solidFill>
            <a:srgbClr val="3A3B3C"/>
          </a:solidFill>
          <a:ln/>
        </p:spPr>
      </p:sp>
      <p:sp>
        <p:nvSpPr>
          <p:cNvPr id="17" name="Text 14"/>
          <p:cNvSpPr/>
          <p:nvPr/>
        </p:nvSpPr>
        <p:spPr>
          <a:xfrm>
            <a:off x="4841081" y="5084326"/>
            <a:ext cx="199072" cy="340281"/>
          </a:xfrm>
          <a:prstGeom prst="rect">
            <a:avLst/>
          </a:prstGeom>
          <a:noFill/>
          <a:ln/>
        </p:spPr>
        <p:txBody>
          <a:bodyPr wrap="none" lIns="0" tIns="0" rIns="0" bIns="0" rtlCol="0" anchor="t"/>
          <a:lstStyle/>
          <a:p>
            <a:pPr algn="ctr" indent="0" marL="0">
              <a:lnSpc>
                <a:spcPts val="2650"/>
              </a:lnSpc>
              <a:buNone/>
            </a:pPr>
            <a:r>
              <a:rPr lang="en-US" sz="2650" dirty="0">
                <a:solidFill>
                  <a:srgbClr val="CFCBBF"/>
                </a:solidFill>
                <a:latin typeface="Prata" pitchFamily="34" charset="0"/>
                <a:ea typeface="Prata" pitchFamily="34" charset="-122"/>
                <a:cs typeface="Prata" pitchFamily="34" charset="-120"/>
              </a:rPr>
              <a:t>4</a:t>
            </a:r>
            <a:endParaRPr lang="en-US" sz="2650" dirty="0"/>
          </a:p>
        </p:txBody>
      </p:sp>
      <p:sp>
        <p:nvSpPr>
          <p:cNvPr id="18" name="Text 15"/>
          <p:cNvSpPr/>
          <p:nvPr/>
        </p:nvSpPr>
        <p:spPr>
          <a:xfrm>
            <a:off x="5422583" y="49993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CBBF"/>
                </a:solidFill>
                <a:latin typeface="Prata" pitchFamily="34" charset="0"/>
                <a:ea typeface="Prata" pitchFamily="34" charset="-122"/>
                <a:cs typeface="Prata" pitchFamily="34" charset="-120"/>
              </a:rPr>
              <a:t>Evaluation</a:t>
            </a:r>
            <a:endParaRPr lang="en-US" sz="2200" dirty="0"/>
          </a:p>
        </p:txBody>
      </p:sp>
      <p:sp>
        <p:nvSpPr>
          <p:cNvPr id="19" name="Text 16"/>
          <p:cNvSpPr/>
          <p:nvPr/>
        </p:nvSpPr>
        <p:spPr>
          <a:xfrm>
            <a:off x="5422583" y="5489734"/>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Expressions are evaluated based on operator precedence and associativity rules.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8669" y="613410"/>
            <a:ext cx="7586663" cy="1390650"/>
          </a:xfrm>
          <a:prstGeom prst="rect">
            <a:avLst/>
          </a:prstGeom>
          <a:noFill/>
          <a:ln/>
        </p:spPr>
        <p:txBody>
          <a:bodyPr wrap="square" lIns="0" tIns="0" rIns="0" bIns="0" rtlCol="0" anchor="t"/>
          <a:lstStyle/>
          <a:p>
            <a:pPr indent="0" marL="0">
              <a:lnSpc>
                <a:spcPts val="5450"/>
              </a:lnSpc>
              <a:buNone/>
            </a:pPr>
            <a:r>
              <a:rPr lang="en-US" sz="4350" dirty="0">
                <a:solidFill>
                  <a:srgbClr val="F2E782"/>
                </a:solidFill>
                <a:latin typeface="Prata" pitchFamily="34" charset="0"/>
                <a:ea typeface="Prata" pitchFamily="34" charset="-122"/>
                <a:cs typeface="Prata" pitchFamily="34" charset="-120"/>
              </a:rPr>
              <a:t>Types of Operators in Computer Organization</a:t>
            </a:r>
            <a:endParaRPr lang="en-US" sz="4350" dirty="0"/>
          </a:p>
        </p:txBody>
      </p:sp>
      <p:sp>
        <p:nvSpPr>
          <p:cNvPr id="4" name="Shape 1"/>
          <p:cNvSpPr/>
          <p:nvPr/>
        </p:nvSpPr>
        <p:spPr>
          <a:xfrm>
            <a:off x="778669" y="2337792"/>
            <a:ext cx="3682127" cy="2349937"/>
          </a:xfrm>
          <a:prstGeom prst="roundRect">
            <a:avLst>
              <a:gd name="adj" fmla="val 1420"/>
            </a:avLst>
          </a:prstGeom>
          <a:solidFill>
            <a:srgbClr val="3A3B3C"/>
          </a:solidFill>
          <a:ln/>
        </p:spPr>
      </p:sp>
      <p:sp>
        <p:nvSpPr>
          <p:cNvPr id="5" name="Text 2"/>
          <p:cNvSpPr/>
          <p:nvPr/>
        </p:nvSpPr>
        <p:spPr>
          <a:xfrm>
            <a:off x="1001078" y="2560201"/>
            <a:ext cx="2781181" cy="347663"/>
          </a:xfrm>
          <a:prstGeom prst="rect">
            <a:avLst/>
          </a:prstGeom>
          <a:noFill/>
          <a:ln/>
        </p:spPr>
        <p:txBody>
          <a:bodyPr wrap="none" lIns="0" tIns="0" rIns="0" bIns="0" rtlCol="0" anchor="t"/>
          <a:lstStyle/>
          <a:p>
            <a:pPr indent="0" marL="0">
              <a:lnSpc>
                <a:spcPts val="2700"/>
              </a:lnSpc>
              <a:buNone/>
            </a:pPr>
            <a:r>
              <a:rPr lang="en-US" sz="2150" dirty="0">
                <a:solidFill>
                  <a:srgbClr val="CFCBBF"/>
                </a:solidFill>
                <a:latin typeface="Prata" pitchFamily="34" charset="0"/>
                <a:ea typeface="Prata" pitchFamily="34" charset="-122"/>
                <a:cs typeface="Prata" pitchFamily="34" charset="-120"/>
              </a:rPr>
              <a:t>Arithmetic</a:t>
            </a:r>
            <a:endParaRPr lang="en-US" sz="2150" dirty="0"/>
          </a:p>
        </p:txBody>
      </p:sp>
      <p:sp>
        <p:nvSpPr>
          <p:cNvPr id="6" name="Text 3"/>
          <p:cNvSpPr/>
          <p:nvPr/>
        </p:nvSpPr>
        <p:spPr>
          <a:xfrm>
            <a:off x="1001078" y="3041333"/>
            <a:ext cx="3237309" cy="1423988"/>
          </a:xfrm>
          <a:prstGeom prst="rect">
            <a:avLst/>
          </a:prstGeom>
          <a:noFill/>
          <a:ln/>
        </p:spPr>
        <p:txBody>
          <a:bodyPr wrap="square" lIns="0" tIns="0" rIns="0" bIns="0" rtlCol="0" anchor="t"/>
          <a:lstStyle/>
          <a:p>
            <a:pPr indent="0" marL="0">
              <a:lnSpc>
                <a:spcPts val="2800"/>
              </a:lnSpc>
              <a:buNone/>
            </a:pPr>
            <a:r>
              <a:rPr lang="en-US" sz="1750" dirty="0">
                <a:solidFill>
                  <a:srgbClr val="CFCBBF"/>
                </a:solidFill>
                <a:latin typeface="Raleway" pitchFamily="34" charset="0"/>
                <a:ea typeface="Raleway" pitchFamily="34" charset="-122"/>
                <a:cs typeface="Raleway" pitchFamily="34" charset="-120"/>
              </a:rPr>
              <a:t>Perform mathematical operations like addition, subtraction, multiplication, and division.</a:t>
            </a:r>
            <a:endParaRPr lang="en-US" sz="1750" dirty="0"/>
          </a:p>
        </p:txBody>
      </p:sp>
      <p:sp>
        <p:nvSpPr>
          <p:cNvPr id="7" name="Shape 4"/>
          <p:cNvSpPr/>
          <p:nvPr/>
        </p:nvSpPr>
        <p:spPr>
          <a:xfrm>
            <a:off x="4683204" y="2337792"/>
            <a:ext cx="3682127" cy="2349937"/>
          </a:xfrm>
          <a:prstGeom prst="roundRect">
            <a:avLst>
              <a:gd name="adj" fmla="val 1420"/>
            </a:avLst>
          </a:prstGeom>
          <a:solidFill>
            <a:srgbClr val="3A3B3C"/>
          </a:solidFill>
          <a:ln/>
        </p:spPr>
      </p:sp>
      <p:sp>
        <p:nvSpPr>
          <p:cNvPr id="8" name="Text 5"/>
          <p:cNvSpPr/>
          <p:nvPr/>
        </p:nvSpPr>
        <p:spPr>
          <a:xfrm>
            <a:off x="4905613" y="2560201"/>
            <a:ext cx="2781181" cy="347663"/>
          </a:xfrm>
          <a:prstGeom prst="rect">
            <a:avLst/>
          </a:prstGeom>
          <a:noFill/>
          <a:ln/>
        </p:spPr>
        <p:txBody>
          <a:bodyPr wrap="none" lIns="0" tIns="0" rIns="0" bIns="0" rtlCol="0" anchor="t"/>
          <a:lstStyle/>
          <a:p>
            <a:pPr indent="0" marL="0">
              <a:lnSpc>
                <a:spcPts val="2700"/>
              </a:lnSpc>
              <a:buNone/>
            </a:pPr>
            <a:r>
              <a:rPr lang="en-US" sz="2150" dirty="0">
                <a:solidFill>
                  <a:srgbClr val="CFCBBF"/>
                </a:solidFill>
                <a:latin typeface="Prata" pitchFamily="34" charset="0"/>
                <a:ea typeface="Prata" pitchFamily="34" charset="-122"/>
                <a:cs typeface="Prata" pitchFamily="34" charset="-120"/>
              </a:rPr>
              <a:t>Logical</a:t>
            </a:r>
            <a:endParaRPr lang="en-US" sz="2150" dirty="0"/>
          </a:p>
        </p:txBody>
      </p:sp>
      <p:sp>
        <p:nvSpPr>
          <p:cNvPr id="9" name="Text 6"/>
          <p:cNvSpPr/>
          <p:nvPr/>
        </p:nvSpPr>
        <p:spPr>
          <a:xfrm>
            <a:off x="4905613" y="3041333"/>
            <a:ext cx="3237309" cy="1423988"/>
          </a:xfrm>
          <a:prstGeom prst="rect">
            <a:avLst/>
          </a:prstGeom>
          <a:noFill/>
          <a:ln/>
        </p:spPr>
        <p:txBody>
          <a:bodyPr wrap="square" lIns="0" tIns="0" rIns="0" bIns="0" rtlCol="0" anchor="t"/>
          <a:lstStyle/>
          <a:p>
            <a:pPr indent="0" marL="0">
              <a:lnSpc>
                <a:spcPts val="2800"/>
              </a:lnSpc>
              <a:buNone/>
            </a:pPr>
            <a:r>
              <a:rPr lang="en-US" sz="1750" dirty="0">
                <a:solidFill>
                  <a:srgbClr val="CFCBBF"/>
                </a:solidFill>
                <a:latin typeface="Raleway" pitchFamily="34" charset="0"/>
                <a:ea typeface="Raleway" pitchFamily="34" charset="-122"/>
                <a:cs typeface="Raleway" pitchFamily="34" charset="-120"/>
              </a:rPr>
              <a:t>Work with Boolean values (true or false) and perform operations like AND, OR, and NOT.</a:t>
            </a:r>
            <a:endParaRPr lang="en-US" sz="1750" dirty="0"/>
          </a:p>
        </p:txBody>
      </p:sp>
      <p:sp>
        <p:nvSpPr>
          <p:cNvPr id="10" name="Shape 7"/>
          <p:cNvSpPr/>
          <p:nvPr/>
        </p:nvSpPr>
        <p:spPr>
          <a:xfrm>
            <a:off x="778669" y="4910138"/>
            <a:ext cx="3682127" cy="2705933"/>
          </a:xfrm>
          <a:prstGeom prst="roundRect">
            <a:avLst>
              <a:gd name="adj" fmla="val 1233"/>
            </a:avLst>
          </a:prstGeom>
          <a:solidFill>
            <a:srgbClr val="3A3B3C"/>
          </a:solidFill>
          <a:ln/>
        </p:spPr>
      </p:sp>
      <p:sp>
        <p:nvSpPr>
          <p:cNvPr id="11" name="Text 8"/>
          <p:cNvSpPr/>
          <p:nvPr/>
        </p:nvSpPr>
        <p:spPr>
          <a:xfrm>
            <a:off x="1001078" y="5132546"/>
            <a:ext cx="2781181" cy="347663"/>
          </a:xfrm>
          <a:prstGeom prst="rect">
            <a:avLst/>
          </a:prstGeom>
          <a:noFill/>
          <a:ln/>
        </p:spPr>
        <p:txBody>
          <a:bodyPr wrap="none" lIns="0" tIns="0" rIns="0" bIns="0" rtlCol="0" anchor="t"/>
          <a:lstStyle/>
          <a:p>
            <a:pPr indent="0" marL="0">
              <a:lnSpc>
                <a:spcPts val="2700"/>
              </a:lnSpc>
              <a:buNone/>
            </a:pPr>
            <a:r>
              <a:rPr lang="en-US" sz="2150" dirty="0">
                <a:solidFill>
                  <a:srgbClr val="CFCBBF"/>
                </a:solidFill>
                <a:latin typeface="Prata" pitchFamily="34" charset="0"/>
                <a:ea typeface="Prata" pitchFamily="34" charset="-122"/>
                <a:cs typeface="Prata" pitchFamily="34" charset="-120"/>
              </a:rPr>
              <a:t>Bitwise</a:t>
            </a:r>
            <a:endParaRPr lang="en-US" sz="2150" dirty="0"/>
          </a:p>
        </p:txBody>
      </p:sp>
      <p:sp>
        <p:nvSpPr>
          <p:cNvPr id="12" name="Text 9"/>
          <p:cNvSpPr/>
          <p:nvPr/>
        </p:nvSpPr>
        <p:spPr>
          <a:xfrm>
            <a:off x="1001078" y="5613678"/>
            <a:ext cx="3237309" cy="1423988"/>
          </a:xfrm>
          <a:prstGeom prst="rect">
            <a:avLst/>
          </a:prstGeom>
          <a:noFill/>
          <a:ln/>
        </p:spPr>
        <p:txBody>
          <a:bodyPr wrap="square" lIns="0" tIns="0" rIns="0" bIns="0" rtlCol="0" anchor="t"/>
          <a:lstStyle/>
          <a:p>
            <a:pPr indent="0" marL="0">
              <a:lnSpc>
                <a:spcPts val="2800"/>
              </a:lnSpc>
              <a:buNone/>
            </a:pPr>
            <a:r>
              <a:rPr lang="en-US" sz="1750" dirty="0">
                <a:solidFill>
                  <a:srgbClr val="CFCBBF"/>
                </a:solidFill>
                <a:latin typeface="Raleway" pitchFamily="34" charset="0"/>
                <a:ea typeface="Raleway" pitchFamily="34" charset="-122"/>
                <a:cs typeface="Raleway" pitchFamily="34" charset="-120"/>
              </a:rPr>
              <a:t>Operate on individual bits of data, performing operations like AND, OR, XOR, and NOT on binary representations.</a:t>
            </a:r>
            <a:endParaRPr lang="en-US" sz="1750" dirty="0"/>
          </a:p>
        </p:txBody>
      </p:sp>
      <p:sp>
        <p:nvSpPr>
          <p:cNvPr id="13" name="Shape 10"/>
          <p:cNvSpPr/>
          <p:nvPr/>
        </p:nvSpPr>
        <p:spPr>
          <a:xfrm>
            <a:off x="4683204" y="4910138"/>
            <a:ext cx="3682127" cy="2705933"/>
          </a:xfrm>
          <a:prstGeom prst="roundRect">
            <a:avLst>
              <a:gd name="adj" fmla="val 1233"/>
            </a:avLst>
          </a:prstGeom>
          <a:solidFill>
            <a:srgbClr val="3A3B3C"/>
          </a:solidFill>
          <a:ln/>
        </p:spPr>
      </p:sp>
      <p:sp>
        <p:nvSpPr>
          <p:cNvPr id="14" name="Text 11"/>
          <p:cNvSpPr/>
          <p:nvPr/>
        </p:nvSpPr>
        <p:spPr>
          <a:xfrm>
            <a:off x="4905613" y="5132546"/>
            <a:ext cx="2781181" cy="347663"/>
          </a:xfrm>
          <a:prstGeom prst="rect">
            <a:avLst/>
          </a:prstGeom>
          <a:noFill/>
          <a:ln/>
        </p:spPr>
        <p:txBody>
          <a:bodyPr wrap="none" lIns="0" tIns="0" rIns="0" bIns="0" rtlCol="0" anchor="t"/>
          <a:lstStyle/>
          <a:p>
            <a:pPr indent="0" marL="0">
              <a:lnSpc>
                <a:spcPts val="2700"/>
              </a:lnSpc>
              <a:buNone/>
            </a:pPr>
            <a:r>
              <a:rPr lang="en-US" sz="2150" dirty="0">
                <a:solidFill>
                  <a:srgbClr val="CFCBBF"/>
                </a:solidFill>
                <a:latin typeface="Prata" pitchFamily="34" charset="0"/>
                <a:ea typeface="Prata" pitchFamily="34" charset="-122"/>
                <a:cs typeface="Prata" pitchFamily="34" charset="-120"/>
              </a:rPr>
              <a:t>Relational</a:t>
            </a:r>
            <a:endParaRPr lang="en-US" sz="2150" dirty="0"/>
          </a:p>
        </p:txBody>
      </p:sp>
      <p:sp>
        <p:nvSpPr>
          <p:cNvPr id="15" name="Text 12"/>
          <p:cNvSpPr/>
          <p:nvPr/>
        </p:nvSpPr>
        <p:spPr>
          <a:xfrm>
            <a:off x="4905613" y="5613678"/>
            <a:ext cx="3237309" cy="1779984"/>
          </a:xfrm>
          <a:prstGeom prst="rect">
            <a:avLst/>
          </a:prstGeom>
          <a:noFill/>
          <a:ln/>
        </p:spPr>
        <p:txBody>
          <a:bodyPr wrap="square" lIns="0" tIns="0" rIns="0" bIns="0" rtlCol="0" anchor="t"/>
          <a:lstStyle/>
          <a:p>
            <a:pPr indent="0" marL="0">
              <a:lnSpc>
                <a:spcPts val="2800"/>
              </a:lnSpc>
              <a:buNone/>
            </a:pPr>
            <a:r>
              <a:rPr lang="en-US" sz="1750" dirty="0">
                <a:solidFill>
                  <a:srgbClr val="CFCBBF"/>
                </a:solidFill>
                <a:latin typeface="Raleway" pitchFamily="34" charset="0"/>
                <a:ea typeface="Raleway" pitchFamily="34" charset="-122"/>
                <a:cs typeface="Raleway" pitchFamily="34" charset="-120"/>
              </a:rPr>
              <a:t>Compare values and return a Boolean result based on relationships like equality, inequality, greater than, and less than.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721412"/>
            <a:ext cx="5821799"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Arithmetic Operators</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Addition (+)</a:t>
            </a:r>
            <a:endParaRPr lang="en-US" sz="2200" dirty="0"/>
          </a:p>
        </p:txBody>
      </p:sp>
      <p:sp>
        <p:nvSpPr>
          <p:cNvPr id="4" name="Text 2"/>
          <p:cNvSpPr/>
          <p:nvPr/>
        </p:nvSpPr>
        <p:spPr>
          <a:xfrm>
            <a:off x="793790" y="4578310"/>
            <a:ext cx="3978116"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Adds two operands together.</a:t>
            </a:r>
            <a:endParaRPr lang="en-US" sz="1750" dirty="0"/>
          </a:p>
        </p:txBody>
      </p:sp>
      <p:sp>
        <p:nvSpPr>
          <p:cNvPr id="5" name="Text 3"/>
          <p:cNvSpPr/>
          <p:nvPr/>
        </p:nvSpPr>
        <p:spPr>
          <a:xfrm>
            <a:off x="5332928" y="39971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Subtraction (-)</a:t>
            </a:r>
            <a:endParaRPr lang="en-US" sz="2200" dirty="0"/>
          </a:p>
        </p:txBody>
      </p:sp>
      <p:sp>
        <p:nvSpPr>
          <p:cNvPr id="6" name="Text 4"/>
          <p:cNvSpPr/>
          <p:nvPr/>
        </p:nvSpPr>
        <p:spPr>
          <a:xfrm>
            <a:off x="5332928" y="4578310"/>
            <a:ext cx="3978116" cy="72580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Subtracts the second operand from the first.</a:t>
            </a:r>
            <a:endParaRPr lang="en-US" sz="1750" dirty="0"/>
          </a:p>
        </p:txBody>
      </p:sp>
      <p:sp>
        <p:nvSpPr>
          <p:cNvPr id="7" name="Text 5"/>
          <p:cNvSpPr/>
          <p:nvPr/>
        </p:nvSpPr>
        <p:spPr>
          <a:xfrm>
            <a:off x="9872067" y="39971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E782"/>
                </a:solidFill>
                <a:latin typeface="Prata" pitchFamily="34" charset="0"/>
                <a:ea typeface="Prata" pitchFamily="34" charset="-122"/>
                <a:cs typeface="Prata" pitchFamily="34" charset="-120"/>
              </a:rPr>
              <a:t>Multiplication (*)</a:t>
            </a:r>
            <a:endParaRPr lang="en-US" sz="2200" dirty="0"/>
          </a:p>
        </p:txBody>
      </p:sp>
      <p:sp>
        <p:nvSpPr>
          <p:cNvPr id="8" name="Text 6"/>
          <p:cNvSpPr/>
          <p:nvPr/>
        </p:nvSpPr>
        <p:spPr>
          <a:xfrm>
            <a:off x="9872067" y="4578310"/>
            <a:ext cx="3978116"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Multiplies two operands together.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48126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Logical Operators</a:t>
            </a:r>
            <a:endParaRPr lang="en-US" sz="4450" dirty="0"/>
          </a:p>
        </p:txBody>
      </p:sp>
      <p:pic>
        <p:nvPicPr>
          <p:cNvPr id="4" name="Image 1" descr="preencoded.png">    </p:cNvPr>
          <p:cNvPicPr>
            <a:picLocks noChangeAspect="1"/>
          </p:cNvPicPr>
          <p:nvPr/>
        </p:nvPicPr>
        <p:blipFill>
          <a:blip r:embed="rId2"/>
          <a:stretch>
            <a:fillRect/>
          </a:stretch>
        </p:blipFill>
        <p:spPr>
          <a:xfrm>
            <a:off x="793790" y="4530209"/>
            <a:ext cx="4347567" cy="907256"/>
          </a:xfrm>
          <a:prstGeom prst="rect">
            <a:avLst/>
          </a:prstGeom>
        </p:spPr>
      </p:pic>
      <p:sp>
        <p:nvSpPr>
          <p:cNvPr id="5" name="Text 1"/>
          <p:cNvSpPr/>
          <p:nvPr/>
        </p:nvSpPr>
        <p:spPr>
          <a:xfrm>
            <a:off x="1020604" y="577762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AND (&amp;)</a:t>
            </a:r>
            <a:endParaRPr lang="en-US" sz="2200" dirty="0"/>
          </a:p>
        </p:txBody>
      </p:sp>
      <p:sp>
        <p:nvSpPr>
          <p:cNvPr id="6" name="Text 2"/>
          <p:cNvSpPr/>
          <p:nvPr/>
        </p:nvSpPr>
        <p:spPr>
          <a:xfrm>
            <a:off x="1020604" y="6268045"/>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only if both operands are true.</a:t>
            </a:r>
            <a:endParaRPr lang="en-US" sz="1750" dirty="0"/>
          </a:p>
        </p:txBody>
      </p:sp>
      <p:pic>
        <p:nvPicPr>
          <p:cNvPr id="7" name="Image 2" descr="preencoded.png">    </p:cNvPr>
          <p:cNvPicPr>
            <a:picLocks noChangeAspect="1"/>
          </p:cNvPicPr>
          <p:nvPr/>
        </p:nvPicPr>
        <p:blipFill>
          <a:blip r:embed="rId3"/>
          <a:stretch>
            <a:fillRect/>
          </a:stretch>
        </p:blipFill>
        <p:spPr>
          <a:xfrm>
            <a:off x="5141357" y="4530209"/>
            <a:ext cx="4347567" cy="907256"/>
          </a:xfrm>
          <a:prstGeom prst="rect">
            <a:avLst/>
          </a:prstGeom>
        </p:spPr>
      </p:pic>
      <p:sp>
        <p:nvSpPr>
          <p:cNvPr id="8" name="Text 3"/>
          <p:cNvSpPr/>
          <p:nvPr/>
        </p:nvSpPr>
        <p:spPr>
          <a:xfrm>
            <a:off x="5368171" y="577762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OR (|)</a:t>
            </a:r>
            <a:endParaRPr lang="en-US" sz="2200" dirty="0"/>
          </a:p>
        </p:txBody>
      </p:sp>
      <p:sp>
        <p:nvSpPr>
          <p:cNvPr id="9" name="Text 4"/>
          <p:cNvSpPr/>
          <p:nvPr/>
        </p:nvSpPr>
        <p:spPr>
          <a:xfrm>
            <a:off x="5368171" y="6268045"/>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if at least one operand is true.</a:t>
            </a:r>
            <a:endParaRPr lang="en-US" sz="1750" dirty="0"/>
          </a:p>
        </p:txBody>
      </p:sp>
      <p:pic>
        <p:nvPicPr>
          <p:cNvPr id="10" name="Image 3" descr="preencoded.png">    </p:cNvPr>
          <p:cNvPicPr>
            <a:picLocks noChangeAspect="1"/>
          </p:cNvPicPr>
          <p:nvPr/>
        </p:nvPicPr>
        <p:blipFill>
          <a:blip r:embed="rId4"/>
          <a:stretch>
            <a:fillRect/>
          </a:stretch>
        </p:blipFill>
        <p:spPr>
          <a:xfrm>
            <a:off x="9488924" y="4530209"/>
            <a:ext cx="4347567" cy="907256"/>
          </a:xfrm>
          <a:prstGeom prst="rect">
            <a:avLst/>
          </a:prstGeom>
        </p:spPr>
      </p:pic>
      <p:sp>
        <p:nvSpPr>
          <p:cNvPr id="11" name="Text 5"/>
          <p:cNvSpPr/>
          <p:nvPr/>
        </p:nvSpPr>
        <p:spPr>
          <a:xfrm>
            <a:off x="9715738" y="577762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NOT (!)</a:t>
            </a:r>
            <a:endParaRPr lang="en-US" sz="2200" dirty="0"/>
          </a:p>
        </p:txBody>
      </p:sp>
      <p:sp>
        <p:nvSpPr>
          <p:cNvPr id="12" name="Text 6"/>
          <p:cNvSpPr/>
          <p:nvPr/>
        </p:nvSpPr>
        <p:spPr>
          <a:xfrm>
            <a:off x="9715738" y="6268045"/>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Inverts the truth value of an operand, returning true if the operand is false and vice versa.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30461"/>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Bitwise Operators</a:t>
            </a:r>
            <a:endParaRPr lang="en-US" sz="4450" dirty="0"/>
          </a:p>
        </p:txBody>
      </p:sp>
      <p:sp>
        <p:nvSpPr>
          <p:cNvPr id="4" name="Shape 1"/>
          <p:cNvSpPr/>
          <p:nvPr/>
        </p:nvSpPr>
        <p:spPr>
          <a:xfrm>
            <a:off x="793790" y="1879402"/>
            <a:ext cx="7556421" cy="5519738"/>
          </a:xfrm>
          <a:prstGeom prst="roundRect">
            <a:avLst>
              <a:gd name="adj" fmla="val 616"/>
            </a:avLst>
          </a:prstGeom>
          <a:noFill/>
          <a:ln w="7620">
            <a:solidFill>
              <a:srgbClr val="FFFFFF">
                <a:alpha val="24000"/>
              </a:srgbClr>
            </a:solidFill>
            <a:prstDash val="solid"/>
          </a:ln>
        </p:spPr>
      </p:sp>
      <p:sp>
        <p:nvSpPr>
          <p:cNvPr id="5" name="Shape 2"/>
          <p:cNvSpPr/>
          <p:nvPr/>
        </p:nvSpPr>
        <p:spPr>
          <a:xfrm>
            <a:off x="801410" y="1887022"/>
            <a:ext cx="7541181" cy="1376124"/>
          </a:xfrm>
          <a:prstGeom prst="rect">
            <a:avLst/>
          </a:prstGeom>
          <a:solidFill>
            <a:srgbClr val="FFFFFF">
              <a:alpha val="4000"/>
            </a:srgbClr>
          </a:solidFill>
          <a:ln/>
        </p:spPr>
      </p:sp>
      <p:sp>
        <p:nvSpPr>
          <p:cNvPr id="6" name="Text 3"/>
          <p:cNvSpPr/>
          <p:nvPr/>
        </p:nvSpPr>
        <p:spPr>
          <a:xfrm>
            <a:off x="1028224" y="2030730"/>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AND (&amp;)</a:t>
            </a:r>
            <a:endParaRPr lang="en-US" sz="1750" dirty="0"/>
          </a:p>
        </p:txBody>
      </p:sp>
      <p:sp>
        <p:nvSpPr>
          <p:cNvPr id="7" name="Text 4"/>
          <p:cNvSpPr/>
          <p:nvPr/>
        </p:nvSpPr>
        <p:spPr>
          <a:xfrm>
            <a:off x="4802624" y="2030730"/>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Performs a bit-by-bit AND operation, resulting in a 1 only if both corresponding bits are 1.</a:t>
            </a:r>
            <a:endParaRPr lang="en-US" sz="1750" dirty="0"/>
          </a:p>
        </p:txBody>
      </p:sp>
      <p:sp>
        <p:nvSpPr>
          <p:cNvPr id="8" name="Shape 5"/>
          <p:cNvSpPr/>
          <p:nvPr/>
        </p:nvSpPr>
        <p:spPr>
          <a:xfrm>
            <a:off x="801410" y="3263146"/>
            <a:ext cx="7541181" cy="1376124"/>
          </a:xfrm>
          <a:prstGeom prst="rect">
            <a:avLst/>
          </a:prstGeom>
          <a:solidFill>
            <a:srgbClr val="000000">
              <a:alpha val="4000"/>
            </a:srgbClr>
          </a:solidFill>
          <a:ln/>
        </p:spPr>
      </p:sp>
      <p:sp>
        <p:nvSpPr>
          <p:cNvPr id="9" name="Text 6"/>
          <p:cNvSpPr/>
          <p:nvPr/>
        </p:nvSpPr>
        <p:spPr>
          <a:xfrm>
            <a:off x="1028224" y="3406854"/>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OR (|)</a:t>
            </a:r>
            <a:endParaRPr lang="en-US" sz="1750" dirty="0"/>
          </a:p>
        </p:txBody>
      </p:sp>
      <p:sp>
        <p:nvSpPr>
          <p:cNvPr id="10" name="Text 7"/>
          <p:cNvSpPr/>
          <p:nvPr/>
        </p:nvSpPr>
        <p:spPr>
          <a:xfrm>
            <a:off x="4802624" y="3406854"/>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Performs a bit-by-bit OR operation, resulting in a 1 if at least one corresponding bit is 1.</a:t>
            </a:r>
            <a:endParaRPr lang="en-US" sz="1750" dirty="0"/>
          </a:p>
        </p:txBody>
      </p:sp>
      <p:sp>
        <p:nvSpPr>
          <p:cNvPr id="11" name="Shape 8"/>
          <p:cNvSpPr/>
          <p:nvPr/>
        </p:nvSpPr>
        <p:spPr>
          <a:xfrm>
            <a:off x="801410" y="4639270"/>
            <a:ext cx="7541181" cy="1739027"/>
          </a:xfrm>
          <a:prstGeom prst="rect">
            <a:avLst/>
          </a:prstGeom>
          <a:solidFill>
            <a:srgbClr val="FFFFFF">
              <a:alpha val="4000"/>
            </a:srgbClr>
          </a:solidFill>
          <a:ln/>
        </p:spPr>
      </p:sp>
      <p:sp>
        <p:nvSpPr>
          <p:cNvPr id="12" name="Text 9"/>
          <p:cNvSpPr/>
          <p:nvPr/>
        </p:nvSpPr>
        <p:spPr>
          <a:xfrm>
            <a:off x="1028224" y="4782979"/>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XOR (^)</a:t>
            </a:r>
            <a:endParaRPr lang="en-US" sz="1750" dirty="0"/>
          </a:p>
        </p:txBody>
      </p:sp>
      <p:sp>
        <p:nvSpPr>
          <p:cNvPr id="13" name="Text 10"/>
          <p:cNvSpPr/>
          <p:nvPr/>
        </p:nvSpPr>
        <p:spPr>
          <a:xfrm>
            <a:off x="4802624" y="4782979"/>
            <a:ext cx="3313152" cy="1451610"/>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Performs a bit-by-bit XOR operation, resulting in a 1 only if the corresponding bits are different.</a:t>
            </a:r>
            <a:endParaRPr lang="en-US" sz="1750" dirty="0"/>
          </a:p>
        </p:txBody>
      </p:sp>
      <p:sp>
        <p:nvSpPr>
          <p:cNvPr id="14" name="Shape 11"/>
          <p:cNvSpPr/>
          <p:nvPr/>
        </p:nvSpPr>
        <p:spPr>
          <a:xfrm>
            <a:off x="801410" y="6378297"/>
            <a:ext cx="7541181" cy="1013222"/>
          </a:xfrm>
          <a:prstGeom prst="rect">
            <a:avLst/>
          </a:prstGeom>
          <a:solidFill>
            <a:srgbClr val="000000">
              <a:alpha val="4000"/>
            </a:srgbClr>
          </a:solidFill>
          <a:ln/>
        </p:spPr>
      </p:sp>
      <p:sp>
        <p:nvSpPr>
          <p:cNvPr id="15" name="Text 12"/>
          <p:cNvSpPr/>
          <p:nvPr/>
        </p:nvSpPr>
        <p:spPr>
          <a:xfrm>
            <a:off x="1028224" y="6522006"/>
            <a:ext cx="3313152" cy="362903"/>
          </a:xfrm>
          <a:prstGeom prst="rect">
            <a:avLst/>
          </a:prstGeom>
          <a:noFill/>
          <a:ln/>
        </p:spPr>
        <p:txBody>
          <a:bodyPr wrap="non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NOT (~)</a:t>
            </a:r>
            <a:endParaRPr lang="en-US" sz="1750" dirty="0"/>
          </a:p>
        </p:txBody>
      </p:sp>
      <p:sp>
        <p:nvSpPr>
          <p:cNvPr id="16" name="Text 13"/>
          <p:cNvSpPr/>
          <p:nvPr/>
        </p:nvSpPr>
        <p:spPr>
          <a:xfrm>
            <a:off x="4802624" y="6522006"/>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Inverts the bits of an operand, flipping 0s to 1s and vice versa.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21430"/>
            <a:ext cx="5681662"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Relational Operators</a:t>
            </a:r>
            <a:endParaRPr lang="en-US" sz="4450" dirty="0"/>
          </a:p>
        </p:txBody>
      </p:sp>
      <p:pic>
        <p:nvPicPr>
          <p:cNvPr id="4" name="Image 1" descr="preencoded.png">    </p:cNvPr>
          <p:cNvPicPr>
            <a:picLocks noChangeAspect="1"/>
          </p:cNvPicPr>
          <p:nvPr/>
        </p:nvPicPr>
        <p:blipFill>
          <a:blip r:embed="rId2"/>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Equal to (==)</a:t>
            </a:r>
            <a:endParaRPr lang="en-US" sz="2200" dirty="0"/>
          </a:p>
        </p:txBody>
      </p:sp>
      <p:sp>
        <p:nvSpPr>
          <p:cNvPr id="6" name="Text 2"/>
          <p:cNvSpPr/>
          <p:nvPr/>
        </p:nvSpPr>
        <p:spPr>
          <a:xfrm>
            <a:off x="793790" y="6154579"/>
            <a:ext cx="3005495"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if both operands are equal.</a:t>
            </a:r>
            <a:endParaRPr lang="en-US" sz="1750" dirty="0"/>
          </a:p>
        </p:txBody>
      </p:sp>
      <p:pic>
        <p:nvPicPr>
          <p:cNvPr id="7" name="Image 2" descr="preencoded.png">    </p:cNvPr>
          <p:cNvPicPr>
            <a:picLocks noChangeAspect="1"/>
          </p:cNvPicPr>
          <p:nvPr/>
        </p:nvPicPr>
        <p:blipFill>
          <a:blip r:embed="rId3"/>
          <a:stretch>
            <a:fillRect/>
          </a:stretch>
        </p:blipFill>
        <p:spPr>
          <a:xfrm>
            <a:off x="4139446" y="4870371"/>
            <a:ext cx="566976" cy="566976"/>
          </a:xfrm>
          <a:prstGeom prst="rect">
            <a:avLst/>
          </a:prstGeom>
        </p:spPr>
      </p:pic>
      <p:sp>
        <p:nvSpPr>
          <p:cNvPr id="8" name="Text 3"/>
          <p:cNvSpPr/>
          <p:nvPr/>
        </p:nvSpPr>
        <p:spPr>
          <a:xfrm>
            <a:off x="4139446"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Not equal to (!=)</a:t>
            </a:r>
            <a:endParaRPr lang="en-US" sz="2200" dirty="0"/>
          </a:p>
        </p:txBody>
      </p:sp>
      <p:sp>
        <p:nvSpPr>
          <p:cNvPr id="9" name="Text 4"/>
          <p:cNvSpPr/>
          <p:nvPr/>
        </p:nvSpPr>
        <p:spPr>
          <a:xfrm>
            <a:off x="4139446" y="6154579"/>
            <a:ext cx="3005614" cy="725805"/>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if both operands are not equal.</a:t>
            </a:r>
            <a:endParaRPr lang="en-US" sz="1750" dirty="0"/>
          </a:p>
        </p:txBody>
      </p:sp>
      <p:pic>
        <p:nvPicPr>
          <p:cNvPr id="10" name="Image 3" descr="preencoded.png">    </p:cNvPr>
          <p:cNvPicPr>
            <a:picLocks noChangeAspect="1"/>
          </p:cNvPicPr>
          <p:nvPr/>
        </p:nvPicPr>
        <p:blipFill>
          <a:blip r:embed="rId4"/>
          <a:stretch>
            <a:fillRect/>
          </a:stretch>
        </p:blipFill>
        <p:spPr>
          <a:xfrm>
            <a:off x="7485221" y="4870371"/>
            <a:ext cx="566976" cy="566976"/>
          </a:xfrm>
          <a:prstGeom prst="rect">
            <a:avLst/>
          </a:prstGeom>
        </p:spPr>
      </p:pic>
      <p:sp>
        <p:nvSpPr>
          <p:cNvPr id="11" name="Text 5"/>
          <p:cNvSpPr/>
          <p:nvPr/>
        </p:nvSpPr>
        <p:spPr>
          <a:xfrm>
            <a:off x="7485221"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Greater than (&gt;)</a:t>
            </a:r>
            <a:endParaRPr lang="en-US" sz="2200" dirty="0"/>
          </a:p>
        </p:txBody>
      </p:sp>
      <p:sp>
        <p:nvSpPr>
          <p:cNvPr id="12" name="Text 6"/>
          <p:cNvSpPr/>
          <p:nvPr/>
        </p:nvSpPr>
        <p:spPr>
          <a:xfrm>
            <a:off x="7485221"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if the first operand is greater than the second.</a:t>
            </a:r>
            <a:endParaRPr lang="en-US" sz="1750" dirty="0"/>
          </a:p>
        </p:txBody>
      </p:sp>
      <p:pic>
        <p:nvPicPr>
          <p:cNvPr id="13" name="Image 4" descr="preencoded.png">    </p:cNvPr>
          <p:cNvPicPr>
            <a:picLocks noChangeAspect="1"/>
          </p:cNvPicPr>
          <p:nvPr/>
        </p:nvPicPr>
        <p:blipFill>
          <a:blip r:embed="rId5"/>
          <a:stretch>
            <a:fillRect/>
          </a:stretch>
        </p:blipFill>
        <p:spPr>
          <a:xfrm>
            <a:off x="10830997" y="4870371"/>
            <a:ext cx="566976" cy="566976"/>
          </a:xfrm>
          <a:prstGeom prst="rect">
            <a:avLst/>
          </a:prstGeom>
        </p:spPr>
      </p:pic>
      <p:sp>
        <p:nvSpPr>
          <p:cNvPr id="14" name="Text 7"/>
          <p:cNvSpPr/>
          <p:nvPr/>
        </p:nvSpPr>
        <p:spPr>
          <a:xfrm>
            <a:off x="10830997"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Less than (&lt;)</a:t>
            </a:r>
            <a:endParaRPr lang="en-US" sz="2200" dirty="0"/>
          </a:p>
        </p:txBody>
      </p:sp>
      <p:sp>
        <p:nvSpPr>
          <p:cNvPr id="15" name="Text 8"/>
          <p:cNvSpPr/>
          <p:nvPr/>
        </p:nvSpPr>
        <p:spPr>
          <a:xfrm>
            <a:off x="10830997" y="6154579"/>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CFCBBF"/>
                </a:solidFill>
                <a:latin typeface="Raleway" pitchFamily="34" charset="0"/>
                <a:ea typeface="Raleway" pitchFamily="34" charset="-122"/>
                <a:cs typeface="Raleway" pitchFamily="34" charset="-120"/>
              </a:rPr>
              <a:t>Returns true if the first operand is less than the second.</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Conclusion and Key Takeaways</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CFCBBF"/>
                </a:solidFill>
                <a:latin typeface="Raleway" pitchFamily="34" charset="0"/>
                <a:ea typeface="Raleway" pitchFamily="34" charset="-122"/>
                <a:cs typeface="Raleway" pitchFamily="34" charset="-120"/>
              </a:rPr>
              <a:t>Operators are essential components of computer organization, enabling the manipulation and processing of data. Understanding the different types of operators and their functionality is crucial for writing efficient and effective programs.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517802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E782"/>
                </a:solidFill>
                <a:latin typeface="Prata" pitchFamily="34" charset="0"/>
                <a:ea typeface="Prata" pitchFamily="34" charset="-122"/>
                <a:cs typeface="Prata" pitchFamily="34" charset="-120"/>
              </a:rPr>
              <a:t>THANK YOU</a:t>
            </a:r>
            <a:endParaRPr lang="en-US" sz="4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2024-09-25T06:01:17Z</dcterms:created>
  <dcterms:modified xsi:type="dcterms:W3CDTF">2024-09-25T06:01:17Z</dcterms:modified>
</cp:coreProperties>
</file>